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89" r:id="rId3"/>
    <p:sldId id="290" r:id="rId4"/>
    <p:sldId id="262" r:id="rId5"/>
    <p:sldId id="256" r:id="rId6"/>
    <p:sldId id="260" r:id="rId7"/>
    <p:sldId id="292" r:id="rId8"/>
    <p:sldId id="263" r:id="rId9"/>
    <p:sldId id="277" r:id="rId10"/>
    <p:sldId id="278" r:id="rId11"/>
    <p:sldId id="279" r:id="rId12"/>
    <p:sldId id="266" r:id="rId13"/>
    <p:sldId id="268" r:id="rId14"/>
    <p:sldId id="265" r:id="rId15"/>
    <p:sldId id="267" r:id="rId16"/>
    <p:sldId id="269" r:id="rId17"/>
    <p:sldId id="270" r:id="rId18"/>
    <p:sldId id="271" r:id="rId19"/>
    <p:sldId id="280" r:id="rId20"/>
    <p:sldId id="281" r:id="rId21"/>
    <p:sldId id="282" r:id="rId22"/>
    <p:sldId id="272" r:id="rId23"/>
    <p:sldId id="273" r:id="rId24"/>
    <p:sldId id="274" r:id="rId25"/>
    <p:sldId id="283" r:id="rId26"/>
    <p:sldId id="284" r:id="rId27"/>
    <p:sldId id="285" r:id="rId28"/>
    <p:sldId id="275" r:id="rId29"/>
    <p:sldId id="287" r:id="rId30"/>
    <p:sldId id="288" r:id="rId31"/>
    <p:sldId id="291" r:id="rId32"/>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35" d="100"/>
          <a:sy n="35" d="100"/>
        </p:scale>
        <p:origin x="-1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pPr/>
              <a:t>1.7.2017</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1.7.2017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1.7.2017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23720DD-5B6D-40BF-8493-A6B52D484E6B}" type="datetimeFigureOut">
              <a:rPr lang="tr-TR" smtClean="0"/>
              <a:pPr/>
              <a:t>1.7.2017</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A23720DD-5B6D-40BF-8493-A6B52D484E6B}" type="datetimeFigureOut">
              <a:rPr lang="tr-TR" smtClean="0"/>
              <a:pPr/>
              <a:t>1.7.2017</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F302176B-0E47-46AC-8F43-DAB4B8A37D06}" type="slidenum">
              <a:rPr lang="tr-TR" smtClean="0"/>
              <a:pPr/>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23720DD-5B6D-40BF-8493-A6B52D484E6B}" type="datetimeFigureOut">
              <a:rPr lang="tr-TR" smtClean="0"/>
              <a:pPr/>
              <a:t>1.7.2017</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23720DD-5B6D-40BF-8493-A6B52D484E6B}" type="datetimeFigureOut">
              <a:rPr lang="tr-TR" smtClean="0"/>
              <a:pPr/>
              <a:t>1.7.2017</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pPr/>
              <a:t>1.7.2017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23720DD-5B6D-40BF-8493-A6B52D484E6B}" type="datetimeFigureOut">
              <a:rPr lang="tr-TR" smtClean="0"/>
              <a:pPr/>
              <a:t>1.7.2017</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pPr/>
              <a:t>1.7.2017</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pPr/>
              <a:t>1.7.2017</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pPr/>
              <a:t>1.7.2017</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Tel:032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40544" y="836712"/>
            <a:ext cx="8062912" cy="1409601"/>
          </a:xfrm>
        </p:spPr>
        <p:txBody>
          <a:bodyPr>
            <a:normAutofit/>
          </a:bodyPr>
          <a:lstStyle/>
          <a:p>
            <a:r>
              <a:rPr lang="tr-TR" sz="6000" dirty="0" smtClean="0"/>
              <a:t>Buhara Ortaokulu</a:t>
            </a:r>
            <a:endParaRPr lang="tr-TR" sz="6000" dirty="0"/>
          </a:p>
        </p:txBody>
      </p:sp>
      <p:sp>
        <p:nvSpPr>
          <p:cNvPr id="3" name="Alt Başlık 2"/>
          <p:cNvSpPr>
            <a:spLocks noGrp="1"/>
          </p:cNvSpPr>
          <p:nvPr>
            <p:ph type="subTitle" idx="1"/>
          </p:nvPr>
        </p:nvSpPr>
        <p:spPr/>
        <p:txBody>
          <a:bodyPr/>
          <a:lstStyle/>
          <a:p>
            <a:r>
              <a:rPr lang="tr-TR" dirty="0" smtClean="0"/>
              <a:t>REHBERLİK SERVİSİ</a:t>
            </a:r>
            <a:endParaRPr lang="tr-TR" dirty="0"/>
          </a:p>
        </p:txBody>
      </p:sp>
    </p:spTree>
    <p:extLst>
      <p:ext uri="{BB962C8B-B14F-4D97-AF65-F5344CB8AC3E}">
        <p14:creationId xmlns:p14="http://schemas.microsoft.com/office/powerpoint/2010/main" xmlns="" val="652025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t> Tematik Mesleki ve Teknik Anadolu Liselerinde aşağıdaki şekilde uygulama yapılır. </a:t>
            </a:r>
            <a:br>
              <a:rPr lang="tr-TR" sz="2800" dirty="0"/>
            </a:br>
            <a:endParaRPr lang="tr-TR" sz="2800" dirty="0"/>
          </a:p>
        </p:txBody>
      </p:sp>
      <p:sp>
        <p:nvSpPr>
          <p:cNvPr id="3" name="İçerik Yer Tutucusu 2"/>
          <p:cNvSpPr>
            <a:spLocks noGrp="1"/>
          </p:cNvSpPr>
          <p:nvPr>
            <p:ph idx="1"/>
          </p:nvPr>
        </p:nvSpPr>
        <p:spPr/>
        <p:txBody>
          <a:bodyPr/>
          <a:lstStyle/>
          <a:p>
            <a:r>
              <a:rPr lang="tr-TR" dirty="0"/>
              <a:t>b) Bir meslek alanında ve birbirini tamamlayan en fazla üç dalda program uygulanır.</a:t>
            </a:r>
          </a:p>
          <a:p>
            <a:r>
              <a:rPr lang="tr-TR" dirty="0"/>
              <a:t>c)Bu liselere yönetici, öğretmen ve öğrenci alımları http://mtegm.meb.gov.tr/meb_iys_dosyalar/2017_03/30174759_TEMATYK_ANADOLU_LYSESY_ESASLAR.pdf adresinde ifade edilen usul ve esaslar uygulanır.</a:t>
            </a:r>
          </a:p>
        </p:txBody>
      </p:sp>
    </p:spTree>
    <p:extLst>
      <p:ext uri="{BB962C8B-B14F-4D97-AF65-F5344CB8AC3E}">
        <p14:creationId xmlns:p14="http://schemas.microsoft.com/office/powerpoint/2010/main" xmlns="" val="288145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dirty="0"/>
              <a:t> Mesleki Eğitim Merkezleri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r>
              <a:rPr lang="tr-TR" dirty="0"/>
              <a:t> Mesleki Eğitim Merkezleri 6764 sayılı Kanunla zorunlu ortaöğretim kapsamına alınmıştır. 9 uncu sınıfta doğrudan alan ve dal seçimi yapılarak, işletmeyle sözleşme imzalanması ile eğitime başlanmaktadır. 11 inci sınıfın sonunda “Kalfalık Belgesi”, 12 inci sınıfın sonunda ise “Ustalık Belgesi” düzenlenmektedir. Haftada en az bir gün okulda teorik eğitim, işletmede 4 ya da 5 gün beceri eğitimi görürler. Sözleşme imzalandıktan sonra asgari ücretin net tutarının %30’undan az olmamak üzere ücret almaya başlarlar. 27 alan ve 140 dalda mesleki eğitim verilmektedir. Alan ve dallarla ilgili bilgiler tercih listelerinden öğrenilebilir. Ayrıca öğrenciler açık öğretim okullarına kayıt olarak fark dersleri vermek suretiyle diploma sahibi olabilirler. </a:t>
            </a:r>
          </a:p>
          <a:p>
            <a:endParaRPr lang="tr-TR" dirty="0"/>
          </a:p>
        </p:txBody>
      </p:sp>
    </p:spTree>
    <p:extLst>
      <p:ext uri="{BB962C8B-B14F-4D97-AF65-F5344CB8AC3E}">
        <p14:creationId xmlns:p14="http://schemas.microsoft.com/office/powerpoint/2010/main" xmlns="" val="1750278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a:t> </a:t>
            </a:r>
            <a:r>
              <a:rPr lang="tr-TR" sz="2400" b="1" dirty="0"/>
              <a:t>Güzel Sanatlar Lisesi, Spor Lisesi, Klasik Sanatlar ve Musiki, Görsel Sanatlar ve Spor Programı/Projesi Uygulayan Anadolu İmam Hatip Liselerine</a:t>
            </a:r>
            <a:endParaRPr lang="tr-TR" sz="2400" dirty="0"/>
          </a:p>
        </p:txBody>
      </p:sp>
      <p:sp>
        <p:nvSpPr>
          <p:cNvPr id="3" name="İçerik Yer Tutucusu 2"/>
          <p:cNvSpPr>
            <a:spLocks noGrp="1"/>
          </p:cNvSpPr>
          <p:nvPr>
            <p:ph idx="1"/>
          </p:nvPr>
        </p:nvSpPr>
        <p:spPr/>
        <p:txBody>
          <a:bodyPr>
            <a:normAutofit fontScale="85000" lnSpcReduction="10000"/>
          </a:bodyPr>
          <a:lstStyle/>
          <a:p>
            <a:endParaRPr lang="tr-TR" dirty="0"/>
          </a:p>
          <a:p>
            <a:r>
              <a:rPr lang="tr-TR" dirty="0" smtClean="0"/>
              <a:t>Yerleştirme </a:t>
            </a:r>
            <a:r>
              <a:rPr lang="tr-TR" dirty="0"/>
              <a:t>işlemleri bu okulların giriş mevzuatı esas alınarak </a:t>
            </a:r>
            <a:r>
              <a:rPr lang="tr-TR" b="1" dirty="0"/>
              <a:t>21Temmuz 2017</a:t>
            </a:r>
            <a:r>
              <a:rPr lang="tr-TR" dirty="0"/>
              <a:t>tarihinde tamamlanacaktır. Ancak, söz konusu okullara kayıt yaptıran öğrenciler, yerleştirme ve yerleştirmeye esas nakil tercihleri doğrultusunda bir okula yerleşmeleri hâlinde önceki okul (</a:t>
            </a:r>
            <a:r>
              <a:rPr lang="tr-TR" b="1" dirty="0"/>
              <a:t>Güzel Sanatlar Lisesi, Spor Lisesi, Klasik Sanatlar ve Musiki, Görsel Sanatlar ve Spor Programı/Projesi Uygulayan Anadolu İmam Hatip Liseleri</a:t>
            </a:r>
            <a:r>
              <a:rPr lang="tr-TR" dirty="0"/>
              <a:t>) hakkından vazgeçmiş sayılacaklardır. </a:t>
            </a:r>
          </a:p>
          <a:p>
            <a:endParaRPr lang="tr-TR" dirty="0"/>
          </a:p>
        </p:txBody>
      </p:sp>
    </p:spTree>
    <p:extLst>
      <p:ext uri="{BB962C8B-B14F-4D97-AF65-F5344CB8AC3E}">
        <p14:creationId xmlns:p14="http://schemas.microsoft.com/office/powerpoint/2010/main" xmlns="" val="1411721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TERCİH İŞLEMLERİ </a:t>
            </a:r>
            <a:endParaRPr lang="tr-TR" dirty="0"/>
          </a:p>
        </p:txBody>
      </p:sp>
      <p:sp>
        <p:nvSpPr>
          <p:cNvPr id="3" name="İçerik Yer Tutucusu 2"/>
          <p:cNvSpPr>
            <a:spLocks noGrp="1"/>
          </p:cNvSpPr>
          <p:nvPr>
            <p:ph idx="1"/>
          </p:nvPr>
        </p:nvSpPr>
        <p:spPr/>
        <p:txBody>
          <a:bodyPr>
            <a:normAutofit fontScale="77500" lnSpcReduction="20000"/>
          </a:bodyPr>
          <a:lstStyle/>
          <a:p>
            <a:endParaRPr lang="tr-TR" dirty="0"/>
          </a:p>
          <a:p>
            <a:r>
              <a:rPr lang="tr-TR" b="1" dirty="0"/>
              <a:t>a) </a:t>
            </a:r>
            <a:r>
              <a:rPr lang="tr-TR" dirty="0"/>
              <a:t>8’inci sınıfı başarıyla tamamlayan ve Açık Öğretim Ortaokulunda mezun durumda olan öğrenciler, yerleştirme işlemleri için tercih ve yerleştirmeye esas nakil başvurusunda bulunabilecektir. </a:t>
            </a:r>
          </a:p>
          <a:p>
            <a:endParaRPr lang="tr-TR" dirty="0"/>
          </a:p>
          <a:p>
            <a:r>
              <a:rPr lang="tr-TR" b="1" dirty="0"/>
              <a:t>b) </a:t>
            </a:r>
            <a:r>
              <a:rPr lang="tr-TR" dirty="0"/>
              <a:t>Tercih işlemi öğrenci/veli tarafından bireysel olarak https://eokul.meb.gov.tr internet adresinden veya herhangi bir ortaokul ile imam hatip ortaokulu müdürlüklerinden yapılabilecektir. Yapılan tercihler mutlaka ortaokul ile imam hatip ortaokulu müdürlüklerine onaylatılacaktır. </a:t>
            </a:r>
          </a:p>
        </p:txBody>
      </p:sp>
    </p:spTree>
    <p:extLst>
      <p:ext uri="{BB962C8B-B14F-4D97-AF65-F5344CB8AC3E}">
        <p14:creationId xmlns:p14="http://schemas.microsoft.com/office/powerpoint/2010/main" xmlns="" val="3712753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TERCİH İŞLEMLERİ </a:t>
            </a:r>
            <a:endParaRPr lang="tr-TR" dirty="0"/>
          </a:p>
        </p:txBody>
      </p:sp>
      <p:sp>
        <p:nvSpPr>
          <p:cNvPr id="3" name="İçerik Yer Tutucusu 2"/>
          <p:cNvSpPr>
            <a:spLocks noGrp="1"/>
          </p:cNvSpPr>
          <p:nvPr>
            <p:ph idx="1"/>
          </p:nvPr>
        </p:nvSpPr>
        <p:spPr/>
        <p:txBody>
          <a:bodyPr>
            <a:normAutofit fontScale="77500" lnSpcReduction="20000"/>
          </a:bodyPr>
          <a:lstStyle/>
          <a:p>
            <a:endParaRPr lang="tr-TR" dirty="0"/>
          </a:p>
          <a:p>
            <a:r>
              <a:rPr lang="tr-TR" b="1" dirty="0"/>
              <a:t>c) </a:t>
            </a:r>
            <a:r>
              <a:rPr lang="tr-TR" dirty="0"/>
              <a:t>Temel Eğitimden Ortaöğretime Geçiş Sistemi kapsamında yapılan merkezî sistem ortak sınavlarının tamamını veya bir kısmını kullanarak özel okullara kayıt yaptıran öğrenciler tercihte bulunamayacaktır. </a:t>
            </a:r>
          </a:p>
          <a:p>
            <a:r>
              <a:rPr lang="tr-TR" b="1" dirty="0"/>
              <a:t>ç) </a:t>
            </a:r>
            <a:r>
              <a:rPr lang="tr-TR" dirty="0"/>
              <a:t>https://eokul.meb.gov.tr internet adresinden tercih işlemleri için giriş yapıldığında, tercih işlemleri ekranında, «TERCİH YAPMAK İSTİYORUM» ve «ÖZEL OKULA KAYIT YAPTIRACAĞIM TERCİH YAPMAYACAĞIM » butonlarının seçenek olarak sunulması sağlanacaktır. «ÖZEL OKULA KAYIT YAPTIRACAĞIM TERCİH YAPMAYACAĞIM » butonunu işaretleyen öğrenciler tercih hakkını kullanmış sayılacak, ancak yerleştirmeye esas nakil başvurusunda bulunabileceklerdir. </a:t>
            </a:r>
          </a:p>
        </p:txBody>
      </p:sp>
    </p:spTree>
    <p:extLst>
      <p:ext uri="{BB962C8B-B14F-4D97-AF65-F5344CB8AC3E}">
        <p14:creationId xmlns:p14="http://schemas.microsoft.com/office/powerpoint/2010/main" xmlns="" val="203236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7649" y="246932"/>
            <a:ext cx="8229600" cy="1399032"/>
          </a:xfrm>
        </p:spPr>
        <p:txBody>
          <a:bodyPr/>
          <a:lstStyle/>
          <a:p>
            <a:r>
              <a:rPr lang="tr-TR" b="1" dirty="0"/>
              <a:t>TERCİH İŞLEMLERİ </a:t>
            </a:r>
            <a:endParaRPr lang="tr-TR" dirty="0"/>
          </a:p>
        </p:txBody>
      </p:sp>
      <p:sp>
        <p:nvSpPr>
          <p:cNvPr id="4" name="İçerik Yer Tutucusu 3"/>
          <p:cNvSpPr>
            <a:spLocks noGrp="1"/>
          </p:cNvSpPr>
          <p:nvPr>
            <p:ph idx="1"/>
          </p:nvPr>
        </p:nvSpPr>
        <p:spPr/>
        <p:txBody>
          <a:bodyPr>
            <a:normAutofit fontScale="70000" lnSpcReduction="20000"/>
          </a:bodyPr>
          <a:lstStyle/>
          <a:p>
            <a:endParaRPr lang="tr-TR" dirty="0"/>
          </a:p>
          <a:p>
            <a:r>
              <a:rPr lang="tr-TR" b="1" dirty="0"/>
              <a:t>d) </a:t>
            </a:r>
            <a:r>
              <a:rPr lang="tr-TR" dirty="0"/>
              <a:t>Yerleştirmede öğrenciler 25 okula kadar tercihte bulunabileceklerdir. </a:t>
            </a:r>
          </a:p>
          <a:p>
            <a:endParaRPr lang="tr-TR" dirty="0"/>
          </a:p>
          <a:p>
            <a:r>
              <a:rPr lang="tr-TR" b="1" dirty="0"/>
              <a:t>e) </a:t>
            </a:r>
            <a:r>
              <a:rPr lang="tr-TR" dirty="0"/>
              <a:t>Tercih işlemleri, Bakanlığımız http://www.meb.gov.tr veya https://eokul.meb.gov.tr internet adreslerinde yayımlanan tercih listelerinde yer alan okulların tercih kodlarına göre, öğrenci velisi tarafından </a:t>
            </a:r>
            <a:r>
              <a:rPr lang="tr-TR" b="1" dirty="0"/>
              <a:t>14-24 Temmuz 2017 (en geç saat 17.00’ye kadar) </a:t>
            </a:r>
            <a:r>
              <a:rPr lang="tr-TR" dirty="0"/>
              <a:t>tarihleri arasında yapılacaktır. </a:t>
            </a:r>
          </a:p>
          <a:p>
            <a:endParaRPr lang="tr-TR" dirty="0"/>
          </a:p>
          <a:p>
            <a:r>
              <a:rPr lang="tr-TR" b="1" dirty="0"/>
              <a:t>f) </a:t>
            </a:r>
            <a:r>
              <a:rPr lang="tr-TR" dirty="0"/>
              <a:t>Elektronik ortamda tercih işlemlerini yapamayan veliler için okul müdürlükleri, tercih işlemlerini öğrenci velisi adına, velinin doldurup imzalayarak verdiği Ek-1’deki “Yerleştirme Tercih Ön Çalışma Formu</a:t>
            </a:r>
            <a:r>
              <a:rPr lang="tr-TR" b="1" dirty="0"/>
              <a:t>” </a:t>
            </a:r>
            <a:r>
              <a:rPr lang="tr-TR" dirty="0" err="1"/>
              <a:t>na</a:t>
            </a:r>
            <a:r>
              <a:rPr lang="tr-TR" dirty="0"/>
              <a:t> bağlı kalarak veli adına yapacaktır </a:t>
            </a:r>
            <a:r>
              <a:rPr lang="tr-TR" b="1" dirty="0"/>
              <a:t>(en geç 24 Temmuz 2017 saat 17.00’ye kadar). </a:t>
            </a:r>
            <a:endParaRPr lang="tr-TR" dirty="0"/>
          </a:p>
          <a:p>
            <a:endParaRPr lang="tr-TR" dirty="0"/>
          </a:p>
        </p:txBody>
      </p:sp>
    </p:spTree>
    <p:extLst>
      <p:ext uri="{BB962C8B-B14F-4D97-AF65-F5344CB8AC3E}">
        <p14:creationId xmlns:p14="http://schemas.microsoft.com/office/powerpoint/2010/main" xmlns="" val="2729470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TERCİH İŞLEMLERİ </a:t>
            </a:r>
            <a:endParaRPr lang="tr-TR" dirty="0"/>
          </a:p>
        </p:txBody>
      </p:sp>
      <p:sp>
        <p:nvSpPr>
          <p:cNvPr id="3" name="İçerik Yer Tutucusu 2"/>
          <p:cNvSpPr>
            <a:spLocks noGrp="1"/>
          </p:cNvSpPr>
          <p:nvPr>
            <p:ph idx="1"/>
          </p:nvPr>
        </p:nvSpPr>
        <p:spPr>
          <a:xfrm>
            <a:off x="457200" y="2420888"/>
            <a:ext cx="8229600" cy="4033919"/>
          </a:xfrm>
        </p:spPr>
        <p:txBody>
          <a:bodyPr>
            <a:normAutofit fontScale="62500" lnSpcReduction="20000"/>
          </a:bodyPr>
          <a:lstStyle/>
          <a:p>
            <a:endParaRPr lang="tr-TR" dirty="0"/>
          </a:p>
          <a:p>
            <a:r>
              <a:rPr lang="tr-TR" b="1" dirty="0"/>
              <a:t>g) </a:t>
            </a:r>
            <a:r>
              <a:rPr lang="tr-TR" dirty="0"/>
              <a:t>Açık öğretim ortaokulu öğrencileri ile yurt dışından sınava giren öğrencilerden tercihlerini okul müdürlüklerine onaylatma imkânı olmayanlar, Ek-2’de yer alan Açık Öğretim Ortaokulu ve Yurt Dışı Yerleştirme Tercih Ön Çalışma Formunu APS veya dengi hızlı posta hizmeti ile gönderecektir. </a:t>
            </a:r>
            <a:r>
              <a:rPr lang="tr-TR" b="1" dirty="0"/>
              <a:t>(en geç 24 Temmuz 2017 saat 17.00’ye kadar)</a:t>
            </a:r>
            <a:r>
              <a:rPr lang="tr-TR" dirty="0"/>
              <a:t>. Birden fazla tercih formu gönderilmeyecektir. Tercih formunda okul tercih kodu mutlaka yazılacaktır. Okul tercih kodu olmayan başvurular dikkate alınmayacaktır. Postada meydana gelecek gecikmeden öğrenci velisi sorumlu olacaktır. Bu öğrenciler, yerleştirmeye esas nakil başvurularını da “Açık Öğretim Ortaokulu ve Yurt Dışı Yerleştirmeye Esas Nakil Başvuru Ekranı” üzerinden http://odsgm.meb.gov.tr adresinden yapacaklar ve başvuru çıktıları APS veya dengi hızlı posta hizmeti ile gönderilecektir. </a:t>
            </a:r>
          </a:p>
          <a:p>
            <a:endParaRPr lang="tr-TR" dirty="0"/>
          </a:p>
        </p:txBody>
      </p:sp>
    </p:spTree>
    <p:extLst>
      <p:ext uri="{BB962C8B-B14F-4D97-AF65-F5344CB8AC3E}">
        <p14:creationId xmlns:p14="http://schemas.microsoft.com/office/powerpoint/2010/main" xmlns="" val="1282293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20000"/>
          </a:bodyPr>
          <a:lstStyle/>
          <a:p>
            <a:r>
              <a:rPr lang="tr-TR" b="1" dirty="0"/>
              <a:t>ğ) </a:t>
            </a:r>
            <a:r>
              <a:rPr lang="tr-TR" dirty="0"/>
              <a:t>Yerleştirmeye esas nakil başvuruları, herhangi bir örgün ortaokul ile imam hatip ortaokulu müdürlüğünden boş kontenjan şartı aranmaksızın yapılabilecektir. </a:t>
            </a:r>
          </a:p>
          <a:p>
            <a:r>
              <a:rPr lang="tr-TR" b="1" dirty="0"/>
              <a:t>h) </a:t>
            </a:r>
            <a:r>
              <a:rPr lang="tr-TR" dirty="0"/>
              <a:t>Tercihler okul müdürlüğü tarafından elektronik ortamda onaylanacaktır. Tercihlerle ilgili varsa her türlü düzeltme elektronik onaylama işleminden önce yapılacaktır. Onaylama işlemi yapıldığı anda öğrencinin tercih işlemi tamamlanmış olacak, aksi takdirde öğrenci tercih yapmamış sayılacaktır. Onaylama işlemi tamamlandıktan sonra herhangi bir düzeltme </a:t>
            </a:r>
            <a:r>
              <a:rPr lang="tr-TR" dirty="0" smtClean="0"/>
              <a:t>yapılamayacaktır</a:t>
            </a:r>
            <a:r>
              <a:rPr lang="tr-TR" dirty="0"/>
              <a:t>. </a:t>
            </a:r>
          </a:p>
          <a:p>
            <a:endParaRPr lang="tr-TR" dirty="0"/>
          </a:p>
          <a:p>
            <a:endParaRPr lang="tr-TR" dirty="0"/>
          </a:p>
        </p:txBody>
      </p:sp>
    </p:spTree>
    <p:extLst>
      <p:ext uri="{BB962C8B-B14F-4D97-AF65-F5344CB8AC3E}">
        <p14:creationId xmlns:p14="http://schemas.microsoft.com/office/powerpoint/2010/main" xmlns="" val="3861844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ı) </a:t>
            </a:r>
            <a:r>
              <a:rPr lang="tr-TR" dirty="0"/>
              <a:t>Öğrencinin tercih başvurusunun yerleştirme işlemlerine dâhil edilmemesi için mutlaka veli isteğine göre okul müdürlüğünden iptal işlemi yapılması gerekmektedir. </a:t>
            </a:r>
          </a:p>
          <a:p>
            <a:r>
              <a:rPr lang="tr-TR" b="1" dirty="0"/>
              <a:t>i) Tercih Başvuru Durumu “İptal” olarak görünen öğrenciler yerleştirme işlemlerine dâhil edilmeyecektir. </a:t>
            </a:r>
            <a:endParaRPr lang="tr-TR" dirty="0"/>
          </a:p>
          <a:p>
            <a:r>
              <a:rPr lang="tr-TR" b="1" dirty="0"/>
              <a:t>j) </a:t>
            </a:r>
            <a:r>
              <a:rPr lang="tr-TR" dirty="0"/>
              <a:t>Tercihlerin, tercih ve yerleştirme e‐kılavuzuna uygun olarak elektronik ortamda hatasız ve eksiksiz bir şekilde doldurulması gerekmektedir. Tercih listesinden öğrenci velisi, onay işleminden ise okul müdürlüğü ile veli birlikte sorumlu olacaktır. </a:t>
            </a:r>
          </a:p>
        </p:txBody>
      </p:sp>
    </p:spTree>
    <p:extLst>
      <p:ext uri="{BB962C8B-B14F-4D97-AF65-F5344CB8AC3E}">
        <p14:creationId xmlns:p14="http://schemas.microsoft.com/office/powerpoint/2010/main" xmlns="" val="3460703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k) </a:t>
            </a:r>
            <a:r>
              <a:rPr lang="tr-TR" dirty="0"/>
              <a:t>Elektronik ortamda onaylanan “Yerleştirme Tercih Ön Çalışma Formu” </a:t>
            </a:r>
            <a:r>
              <a:rPr lang="tr-TR" dirty="0" err="1"/>
              <a:t>nun</a:t>
            </a:r>
            <a:r>
              <a:rPr lang="tr-TR" dirty="0"/>
              <a:t> çıktısı alınarak okul müdürlüğü ile veli tarafından imzalandıktan sonra aslı okulda saklanacak ve bir nüshası imza karşılığı veliye verilecektir. </a:t>
            </a:r>
          </a:p>
          <a:p>
            <a:r>
              <a:rPr lang="tr-TR" b="1" dirty="0"/>
              <a:t>l) </a:t>
            </a:r>
            <a:r>
              <a:rPr lang="tr-TR" dirty="0"/>
              <a:t>Tercih ve yerleştirme işlemleriyle ilgili tüm bilgilendirmeler http://www.meb.gov.tr, ile https://eokul.meb.gov.tr adreslerindeki veli bilgilendirme sisteminden sürekli olarak yapılacaktır. </a:t>
            </a:r>
          </a:p>
        </p:txBody>
      </p:sp>
    </p:spTree>
    <p:extLst>
      <p:ext uri="{BB962C8B-B14F-4D97-AF65-F5344CB8AC3E}">
        <p14:creationId xmlns:p14="http://schemas.microsoft.com/office/powerpoint/2010/main" xmlns="" val="3990337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TERCİH İŞLEMLERİNİN YAPILACAĞI YERLER </a:t>
            </a:r>
            <a:endParaRPr lang="tr-TR" dirty="0"/>
          </a:p>
        </p:txBody>
      </p:sp>
      <p:sp>
        <p:nvSpPr>
          <p:cNvPr id="3" name="2 İçerik Yer Tutucusu"/>
          <p:cNvSpPr>
            <a:spLocks noGrp="1"/>
          </p:cNvSpPr>
          <p:nvPr>
            <p:ph idx="1"/>
          </p:nvPr>
        </p:nvSpPr>
        <p:spPr/>
        <p:txBody>
          <a:bodyPr/>
          <a:lstStyle/>
          <a:p>
            <a:r>
              <a:rPr lang="tr-TR" dirty="0" smtClean="0"/>
              <a:t>Tercih </a:t>
            </a:r>
            <a:r>
              <a:rPr lang="tr-TR" dirty="0" smtClean="0"/>
              <a:t>işlemi öğrenci/veli tarafından bireysel olarak https://e­okul.meb.gov.tr internet adresinden yapılabileceği gibi mezun olduğu okuldan ya da herhangi bir ortaokul veya imam hatip ortaokulu müdürlüğünden yapılabilecektir.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YERLEŞTİRME İŞLEMLERİ </a:t>
            </a:r>
            <a:r>
              <a:rPr lang="tr-TR" dirty="0"/>
              <a:t/>
            </a:r>
            <a:br>
              <a:rPr lang="tr-TR" dirty="0"/>
            </a:br>
            <a:endParaRPr lang="tr-TR" dirty="0"/>
          </a:p>
        </p:txBody>
      </p:sp>
      <p:sp>
        <p:nvSpPr>
          <p:cNvPr id="3" name="İçerik Yer Tutucusu 2"/>
          <p:cNvSpPr>
            <a:spLocks noGrp="1"/>
          </p:cNvSpPr>
          <p:nvPr>
            <p:ph idx="1"/>
          </p:nvPr>
        </p:nvSpPr>
        <p:spPr>
          <a:xfrm>
            <a:off x="467544" y="1484784"/>
            <a:ext cx="8219256" cy="4970024"/>
          </a:xfrm>
        </p:spPr>
        <p:txBody>
          <a:bodyPr>
            <a:normAutofit fontScale="25000" lnSpcReduction="20000"/>
          </a:bodyPr>
          <a:lstStyle/>
          <a:p>
            <a:endParaRPr lang="tr-TR" dirty="0"/>
          </a:p>
          <a:p>
            <a:r>
              <a:rPr lang="tr-TR" sz="4800" b="1" dirty="0"/>
              <a:t>a) </a:t>
            </a:r>
            <a:r>
              <a:rPr lang="tr-TR" sz="4800" dirty="0"/>
              <a:t>8’inci sınıfta öğrenim gören, açık öğretim ortaokulunda mezun durumda olan ve tercihte bulunan tüm öğrencilerin ortaöğretim kurumlarına yerleştirme işlemleri; tercihleri doğrultusunda, okul kontenjanlarına göre, YEP üstünlüğü, esas alınarak yapılacaktır. </a:t>
            </a:r>
            <a:endParaRPr lang="tr-TR" sz="4800" dirty="0" smtClean="0"/>
          </a:p>
          <a:p>
            <a:endParaRPr lang="tr-TR" sz="4800" dirty="0"/>
          </a:p>
          <a:p>
            <a:r>
              <a:rPr lang="tr-TR" sz="4800" b="1" dirty="0"/>
              <a:t>b) </a:t>
            </a:r>
            <a:r>
              <a:rPr lang="tr-TR" sz="4800" dirty="0"/>
              <a:t>Tercih yapmayan öğrenciler ile hiçbir tercihine yerleşemeyen öğrenciler, sistem tarafından açık ortaöğretim kurumlarına yerleştirilecektir. Ancak, özel eğitim ihtiyacı olan öğrencilerin yerleştirme işlemleri bu kılavuzun </a:t>
            </a:r>
            <a:r>
              <a:rPr lang="tr-TR" sz="4800" b="1" dirty="0"/>
              <a:t>1.7, 1.8 ve 1.9 </a:t>
            </a:r>
            <a:r>
              <a:rPr lang="tr-TR" sz="4800" dirty="0"/>
              <a:t>maddelerine göre gerçekleştirilecektir. </a:t>
            </a:r>
          </a:p>
          <a:p>
            <a:endParaRPr lang="tr-TR" sz="4800" dirty="0"/>
          </a:p>
          <a:p>
            <a:r>
              <a:rPr lang="tr-TR" sz="4800" b="1" dirty="0"/>
              <a:t>c) 14-18 Ağustos 2017, 21-25 Ağustos 2017, 28 Ağustos-06 Eylül 2017 </a:t>
            </a:r>
            <a:r>
              <a:rPr lang="tr-TR" sz="4800" dirty="0"/>
              <a:t>tarihlerinde yerleştirmeye esas nakil başvuru işlemi gerçekleştirilecektir. Yerleştirmeye esas nakil işleminde 3 (üç) tercih alınacak ve YEP üstünlüğüne göre yerleştirme takvimi doğrultusunda merkezî olarak yapılacaktır. </a:t>
            </a:r>
            <a:endParaRPr lang="tr-TR" sz="4800" dirty="0" smtClean="0"/>
          </a:p>
          <a:p>
            <a:endParaRPr lang="tr-TR" sz="4800" dirty="0"/>
          </a:p>
          <a:p>
            <a:r>
              <a:rPr lang="tr-TR" sz="4800" b="1" dirty="0"/>
              <a:t>ç) </a:t>
            </a:r>
            <a:r>
              <a:rPr lang="tr-TR" sz="4800" dirty="0"/>
              <a:t>Açık ortaöğretim kurumlarına yerleşen öğrencilerin, talep etmeleri hâlinde İl/İlçe Öğrenci Yerleştirme ve Nakil Komisyonunca, nakil mevzuatına göre boş kalan </a:t>
            </a:r>
            <a:r>
              <a:rPr lang="tr-TR" sz="4800" b="1" dirty="0"/>
              <a:t>kontenjanlara 11-14 Eylül 2017 </a:t>
            </a:r>
            <a:r>
              <a:rPr lang="tr-TR" sz="4800" dirty="0"/>
              <a:t>tarihlerinde, 3 (üç) tercih alınarak, YEP üstünlüğüne göre il/ilçe sınırları içerisinde yerleştirmesi yapılacaktır. </a:t>
            </a:r>
            <a:endParaRPr lang="tr-TR" sz="4800" dirty="0" smtClean="0"/>
          </a:p>
          <a:p>
            <a:endParaRPr lang="tr-TR" sz="4800" dirty="0"/>
          </a:p>
          <a:p>
            <a:r>
              <a:rPr lang="tr-TR" sz="4800" b="1" dirty="0"/>
              <a:t>d) </a:t>
            </a:r>
            <a:r>
              <a:rPr lang="tr-TR" sz="4800" dirty="0"/>
              <a:t>Yerleştirme işlemleri sonucunda öğrencilerin öğrenim görmeye hak kazandıkları okullar belirlenmiş olup, kayıtları sistem tarafından otomatik olarak yapılacaktır. </a:t>
            </a:r>
            <a:endParaRPr lang="tr-TR" sz="4800" dirty="0" smtClean="0"/>
          </a:p>
          <a:p>
            <a:endParaRPr lang="tr-TR" sz="4800" dirty="0"/>
          </a:p>
          <a:p>
            <a:r>
              <a:rPr lang="tr-TR" sz="4800" b="1" dirty="0"/>
              <a:t>e) </a:t>
            </a:r>
            <a:r>
              <a:rPr lang="tr-TR" sz="4800" dirty="0"/>
              <a:t>«ÖZEL OKULA KAYIT YAPTIRACAĞIM TERCİH YAPMAYACAĞIM» butonunu işaretlediği hâlde </a:t>
            </a:r>
            <a:r>
              <a:rPr lang="tr-TR" sz="4800" b="1" dirty="0"/>
              <a:t>15 Eylül 2017 </a:t>
            </a:r>
            <a:r>
              <a:rPr lang="tr-TR" sz="4800" dirty="0"/>
              <a:t>tarihine kadar herhangi bir okula kaydını yaptırmayan öğrencinin yerleştirilmesi, bu tarihten itibaren açık ortaöğretim kurumlarına yapılacaktır. </a:t>
            </a:r>
          </a:p>
          <a:p>
            <a:endParaRPr lang="tr-TR" sz="4800" dirty="0"/>
          </a:p>
          <a:p>
            <a:r>
              <a:rPr lang="tr-TR" sz="4800" b="1" dirty="0"/>
              <a:t>f) </a:t>
            </a:r>
            <a:r>
              <a:rPr lang="tr-TR" sz="4800" dirty="0"/>
              <a:t>Öğrencilerin yerleştirme sonuçları https://e-okul.meb.gov.tr adresinde açıklanacak olup sonuç bilgilerinde, </a:t>
            </a:r>
            <a:r>
              <a:rPr lang="tr-TR" sz="4800" dirty="0" smtClean="0"/>
              <a:t> kaydının </a:t>
            </a:r>
            <a:r>
              <a:rPr lang="tr-TR" sz="4800" dirty="0"/>
              <a:t>yapıldığı okul bilgileri bulunacaktır. Ayrıca, SMS ile bilgilendirilmek isteyen velilere mobil bilgilendirme servisi aracılığı ile yerleştirme sonuçları </a:t>
            </a:r>
            <a:r>
              <a:rPr lang="tr-TR" sz="1100" dirty="0"/>
              <a:t> </a:t>
            </a:r>
            <a:r>
              <a:rPr lang="tr-TR" sz="4800" dirty="0" smtClean="0"/>
              <a:t>bildirilecektir</a:t>
            </a:r>
            <a:r>
              <a:rPr lang="tr-TR" sz="4800" dirty="0"/>
              <a:t>. </a:t>
            </a:r>
          </a:p>
          <a:p>
            <a:endParaRPr lang="tr-TR" sz="4800" dirty="0"/>
          </a:p>
          <a:p>
            <a:endParaRPr lang="tr-TR" sz="4800" dirty="0"/>
          </a:p>
        </p:txBody>
      </p:sp>
    </p:spTree>
    <p:extLst>
      <p:ext uri="{BB962C8B-B14F-4D97-AF65-F5344CB8AC3E}">
        <p14:creationId xmlns:p14="http://schemas.microsoft.com/office/powerpoint/2010/main" xmlns="" val="9999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YERLEŞTİRME İŞLEMLERİ </a:t>
            </a:r>
            <a:endParaRPr lang="tr-TR" dirty="0"/>
          </a:p>
        </p:txBody>
      </p:sp>
      <p:sp>
        <p:nvSpPr>
          <p:cNvPr id="3" name="İçerik Yer Tutucusu 2"/>
          <p:cNvSpPr>
            <a:spLocks noGrp="1"/>
          </p:cNvSpPr>
          <p:nvPr>
            <p:ph idx="1"/>
          </p:nvPr>
        </p:nvSpPr>
        <p:spPr/>
        <p:txBody>
          <a:bodyPr>
            <a:normAutofit fontScale="55000" lnSpcReduction="20000"/>
          </a:bodyPr>
          <a:lstStyle/>
          <a:p>
            <a:r>
              <a:rPr lang="tr-TR" b="1" dirty="0"/>
              <a:t>g) </a:t>
            </a:r>
            <a:r>
              <a:rPr lang="tr-TR" dirty="0"/>
              <a:t>İlköğretim programını tamamlayan özel eğitim ihtiyacı olan öğrencilerden Özel Eğitim Değerlendirme Kurulu Raporu doğrultusunda kaynaştırma yoluyla eğitim alacak öğrenciler, engel durumu ve özellikleri ile ikamet adresleri dikkate alınarak Anadolu liseleri, Anadolu imam hatip liseleri, mesleki ve teknik Anadolu liseleri, çok programlı Anadolu liseleri ile mesleki ve teknik eğitim merkezlerine her bir şubede iki öğrenciyi geçmeyecek şekilde il/ilçe öğrenci yerleştirme ve nakil komisyonu kararı ile şubelere dengeli bir şekilde yerleştirilebilecektir. </a:t>
            </a:r>
          </a:p>
          <a:p>
            <a:r>
              <a:rPr lang="tr-TR" b="1" dirty="0"/>
              <a:t>ğ) </a:t>
            </a:r>
            <a:r>
              <a:rPr lang="tr-TR" dirty="0"/>
              <a:t>Özel okullarda %100 burslu okutulacak öğrenciler, Bakanlıkça puan üstünlüğü esasına göre %5’lik dilimden seçilerek yapılacaktır. Yerel şartları dolayısıyla Türkiye genelindeki ilk % 5’lik dilimden öğrenci alamayan özel okullar, tam bursluluğa karşılık gelen boş kontenjanlarını il genelindeki ilk % 5’lik dilimden karşılayabileceklerdir. </a:t>
            </a:r>
            <a:endParaRPr lang="tr-TR" dirty="0" smtClean="0"/>
          </a:p>
          <a:p>
            <a:r>
              <a:rPr lang="tr-TR" b="1" dirty="0" smtClean="0"/>
              <a:t>h</a:t>
            </a:r>
            <a:r>
              <a:rPr lang="tr-TR" b="1" dirty="0"/>
              <a:t>) </a:t>
            </a:r>
            <a:r>
              <a:rPr lang="tr-TR" dirty="0"/>
              <a:t>Özel okullarda öğrenimi süresince burslu olarak okutulacak öğrenci, başarısı devam ettiği sürece bu haktan yararlandırılacaktır. Herhangi bir şekilde kurumdan ayrılan burslu öğrencilerden öğrenim gördüğü süre için ücret talep edilmeyecektir. </a:t>
            </a:r>
          </a:p>
        </p:txBody>
      </p:sp>
    </p:spTree>
    <p:extLst>
      <p:ext uri="{BB962C8B-B14F-4D97-AF65-F5344CB8AC3E}">
        <p14:creationId xmlns:p14="http://schemas.microsoft.com/office/powerpoint/2010/main" xmlns="" val="2076201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YERLEŞTİRME ESASLARI </a:t>
            </a:r>
            <a:endParaRPr lang="tr-TR" dirty="0"/>
          </a:p>
        </p:txBody>
      </p:sp>
      <p:sp>
        <p:nvSpPr>
          <p:cNvPr id="3" name="İçerik Yer Tutucusu 2"/>
          <p:cNvSpPr>
            <a:spLocks noGrp="1"/>
          </p:cNvSpPr>
          <p:nvPr>
            <p:ph idx="1"/>
          </p:nvPr>
        </p:nvSpPr>
        <p:spPr/>
        <p:txBody>
          <a:bodyPr>
            <a:normAutofit fontScale="62500" lnSpcReduction="20000"/>
          </a:bodyPr>
          <a:lstStyle/>
          <a:p>
            <a:endParaRPr lang="tr-TR" dirty="0"/>
          </a:p>
          <a:p>
            <a:r>
              <a:rPr lang="tr-TR" b="1" dirty="0"/>
              <a:t>a) </a:t>
            </a:r>
            <a:r>
              <a:rPr lang="tr-TR" dirty="0"/>
              <a:t>Yerleştirme yapılacak okul kontenjan listeleri http://www.meb.gov.tr adresinde yayımlanacaktır. </a:t>
            </a:r>
          </a:p>
          <a:p>
            <a:endParaRPr lang="tr-TR" dirty="0"/>
          </a:p>
          <a:p>
            <a:r>
              <a:rPr lang="tr-TR" b="1" dirty="0"/>
              <a:t>b) </a:t>
            </a:r>
            <a:r>
              <a:rPr lang="tr-TR" dirty="0"/>
              <a:t>Ortaöğretime yerleştirmeye esas puanların eşit olması hâlinde, AOSP, eşitliğin devam etmesi hâlinde sırasıyla 8’inci, 7’nci ve 6’ncı sınıflardaki YBP üstünlüğü, eşitliğin devam etmesi hâlinde tercih önceliği, yine eşitliğin devam etmesi hâlinde okula özürsüz devamsızlık yapılan gün sayısının azlığı, bunların da eşit olması hâlinde ise öğrencinin doğum tarihine göre yaşça küçük olanların önceliği dikkate alınarak yerleştirme yapılacaktır. </a:t>
            </a:r>
          </a:p>
          <a:p>
            <a:endParaRPr lang="tr-TR" dirty="0"/>
          </a:p>
          <a:p>
            <a:r>
              <a:rPr lang="tr-TR" b="1" dirty="0"/>
              <a:t>c) </a:t>
            </a:r>
            <a:r>
              <a:rPr lang="tr-TR" dirty="0"/>
              <a:t>28 Nisan 2017 tarihinden önce alınmış “Özürlü/Engelli Sağlık Kurulu Raporu” ve “</a:t>
            </a:r>
            <a:r>
              <a:rPr lang="tr-TR" b="1" dirty="0"/>
              <a:t>Özel Eğitim Değerlendirme Kurulu Raporu</a:t>
            </a:r>
            <a:r>
              <a:rPr lang="tr-TR" dirty="0"/>
              <a:t>” bulunmayan öğrenciler için ortaöğretim kurumlarına yerleştirme ve nakil işlemlerinde özel eğitim ihtiyacı olan öğrenci kapsamında işlem yapılmayacaktır. </a:t>
            </a:r>
          </a:p>
          <a:p>
            <a:endParaRPr lang="tr-TR" dirty="0"/>
          </a:p>
        </p:txBody>
      </p:sp>
    </p:spTree>
    <p:extLst>
      <p:ext uri="{BB962C8B-B14F-4D97-AF65-F5344CB8AC3E}">
        <p14:creationId xmlns:p14="http://schemas.microsoft.com/office/powerpoint/2010/main" xmlns="" val="4107994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YERLEŞTİRME ESASLARI </a:t>
            </a:r>
            <a:endParaRPr lang="tr-TR" dirty="0"/>
          </a:p>
        </p:txBody>
      </p:sp>
      <p:sp>
        <p:nvSpPr>
          <p:cNvPr id="3" name="İçerik Yer Tutucusu 2"/>
          <p:cNvSpPr>
            <a:spLocks noGrp="1"/>
          </p:cNvSpPr>
          <p:nvPr>
            <p:ph idx="1"/>
          </p:nvPr>
        </p:nvSpPr>
        <p:spPr/>
        <p:txBody>
          <a:bodyPr>
            <a:normAutofit fontScale="55000" lnSpcReduction="20000"/>
          </a:bodyPr>
          <a:lstStyle/>
          <a:p>
            <a:r>
              <a:rPr lang="tr-TR" b="1" dirty="0"/>
              <a:t>ç) </a:t>
            </a:r>
            <a:r>
              <a:rPr lang="tr-TR" dirty="0"/>
              <a:t>İlköğretim programını tamamlayan ve tercih yapan/yapmayan özel eğitim ihtiyacı olan öğrencilerden; “İl/İlçe Özel Eğitim Hizmetleri Kurulu Kararı” ile kaynaştırma yoluyla eğitim alacak öğrencilerin yerleştirilmesi, geçiş ve nakillerine ilişkin iş ve işlemler engel durumu ve özellikleri ile ikamet adresleri dikkate alınarak Anadolu liseleri, Anadolu imam hatip liseleri, mesleki ve teknik Anadolu liseleri, çok programlı Anadolu liseleri ile mesleki ve teknik eğitim merkezlerine her bir şubede iki öğrenciyi geçmeyecek şekilde il/ilçe öğrenci yerleştirme ve nakil komisyonu kararı ile sağlanacaktır. </a:t>
            </a:r>
          </a:p>
          <a:p>
            <a:r>
              <a:rPr lang="tr-TR" b="1" dirty="0"/>
              <a:t>d) </a:t>
            </a:r>
            <a:r>
              <a:rPr lang="tr-TR" dirty="0"/>
              <a:t>İlköğretim programını tamamlayan ve tercih yapan/yapmayan özel eğitim ihtiyacı olan öğrencilerden, “</a:t>
            </a:r>
            <a:r>
              <a:rPr lang="tr-TR" b="1" dirty="0"/>
              <a:t>Özel Eğitim Değerlendirme Kurulu Raporu</a:t>
            </a:r>
            <a:r>
              <a:rPr lang="tr-TR" dirty="0"/>
              <a:t>” doğrultusunda kaynaştırma yoluyla eğitime devam edemeyeceklerin ortaöğretim kademesindeki gündüzlü özel eğitim okullarına/ kurumlarına yerleştirmesi ve geçişleri ile ilgili iş ve işlemler il/ilçe öğrenci yerleştirme ve nakil komisyonları iş birliği ile il/ilçe özel eğitim hizmetleri kurulunca yapılacaktır. Ortaöğretim kademesindeki yatılı özel eğitim okullarına/ kurumlarına yerleştirme ile ilgili iş ve işlemler ise Özel Eğitim ve Rehberlik Hizmetleri Genel </a:t>
            </a:r>
            <a:r>
              <a:rPr lang="tr-TR" dirty="0" smtClean="0"/>
              <a:t>Müdürlüğünce </a:t>
            </a:r>
            <a:r>
              <a:rPr lang="tr-TR" dirty="0"/>
              <a:t>yapılacaktır. </a:t>
            </a:r>
          </a:p>
          <a:p>
            <a:r>
              <a:rPr lang="tr-TR" b="1" dirty="0"/>
              <a:t>e) </a:t>
            </a:r>
            <a:r>
              <a:rPr lang="tr-TR" dirty="0"/>
              <a:t>Tematik mesleki ve teknik Anadolu liselerine kayıt olmak isteyen öğrenciler tercih tablosunda yer alan tarihlerde ilgili okul müdürlüklerine başvuracaklardır. </a:t>
            </a:r>
          </a:p>
          <a:p>
            <a:endParaRPr lang="tr-TR" dirty="0"/>
          </a:p>
          <a:p>
            <a:endParaRPr lang="tr-TR" dirty="0"/>
          </a:p>
        </p:txBody>
      </p:sp>
    </p:spTree>
    <p:extLst>
      <p:ext uri="{BB962C8B-B14F-4D97-AF65-F5344CB8AC3E}">
        <p14:creationId xmlns:p14="http://schemas.microsoft.com/office/powerpoint/2010/main" xmlns="" val="388807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YERLEŞTİRME SONUÇLARININ AÇIKLANMASI </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YEP ile öğrenci alan okulların yerleştirme sonuçları, </a:t>
            </a:r>
            <a:r>
              <a:rPr lang="tr-TR" b="1" dirty="0"/>
              <a:t>11 Ağustos 2017 </a:t>
            </a:r>
            <a:r>
              <a:rPr lang="tr-TR" dirty="0"/>
              <a:t>tarihinde http://www.meb.gov.tr ve https://e-okul.meb.gov.tr adreslerinde ilan edilecektir. </a:t>
            </a:r>
          </a:p>
          <a:p>
            <a:r>
              <a:rPr lang="tr-TR" dirty="0"/>
              <a:t>Öğrenciler, T.C. kimlik numarası ve doğum tarihiyle sonuç bilgilerini sorgulayabilecektir. </a:t>
            </a:r>
          </a:p>
          <a:p>
            <a:r>
              <a:rPr lang="tr-TR" dirty="0"/>
              <a:t>Öğrencilere ayrıca sonuç belgesi gönderilmeyecektir. </a:t>
            </a:r>
          </a:p>
          <a:p>
            <a:r>
              <a:rPr lang="tr-TR" dirty="0"/>
              <a:t>Ayrıca 2577 sayılı İdari Yargılama Usulü Kanununun 20/B Maddesi hükmü uyarınca yerleştirme sonuçlarına ilişkin 10 günlük dava açma süresi, sonuçların ilan edildiği tarihi izleyen günden itibaren başlamaktadır ve sonuçlara yapılacak itiraz başvuruları işlemeye başlayan dava açma süresini durdurmamaktadır." </a:t>
            </a:r>
          </a:p>
          <a:p>
            <a:r>
              <a:rPr lang="tr-TR" dirty="0"/>
              <a:t>Yatılılığa yerleştirme sonuçları okul müdürlüklerince </a:t>
            </a:r>
            <a:r>
              <a:rPr lang="tr-TR" b="1" dirty="0"/>
              <a:t>15 Eylül 2017 </a:t>
            </a:r>
            <a:r>
              <a:rPr lang="tr-TR" dirty="0"/>
              <a:t>tarihinde ilan edilecektir. </a:t>
            </a:r>
          </a:p>
        </p:txBody>
      </p:sp>
    </p:spTree>
    <p:extLst>
      <p:ext uri="{BB962C8B-B14F-4D97-AF65-F5344CB8AC3E}">
        <p14:creationId xmlns:p14="http://schemas.microsoft.com/office/powerpoint/2010/main" xmlns="" val="1112201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OKUL ADLARI VE TERCİH KODLARI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Öğrenci velisi, okulların genel ve özel başvuru şartlarına dikkat ederek istek sırasına göre farklı il ve ilçelerdeki okullar da dâhil olmak üzere okul türlerine göre aynı veya karışık olarak 25 (yirmi beş) okul tercihi yapabilecektir. </a:t>
            </a:r>
            <a:endParaRPr lang="tr-TR" dirty="0" smtClean="0"/>
          </a:p>
          <a:p>
            <a:r>
              <a:rPr lang="tr-TR" dirty="0" smtClean="0"/>
              <a:t>Ayrıca</a:t>
            </a:r>
            <a:r>
              <a:rPr lang="tr-TR" dirty="0"/>
              <a:t>, YEP sonuçlarına göre öğrenci alan okulların tanıtım bilgileri, okulların bağlı olduğu ilgili genel müdürlüklerin web sayfalarında yayımlanacaktır. </a:t>
            </a:r>
          </a:p>
        </p:txBody>
      </p:sp>
    </p:spTree>
    <p:extLst>
      <p:ext uri="{BB962C8B-B14F-4D97-AF65-F5344CB8AC3E}">
        <p14:creationId xmlns:p14="http://schemas.microsoft.com/office/powerpoint/2010/main" xmlns="" val="3591749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OKUL ADLARI VE TERCİH KODLARI </a:t>
            </a:r>
            <a:endParaRPr lang="tr-TR" dirty="0"/>
          </a:p>
        </p:txBody>
      </p:sp>
      <p:sp>
        <p:nvSpPr>
          <p:cNvPr id="3" name="İçerik Yer Tutucusu 2"/>
          <p:cNvSpPr>
            <a:spLocks noGrp="1"/>
          </p:cNvSpPr>
          <p:nvPr>
            <p:ph idx="1"/>
          </p:nvPr>
        </p:nvSpPr>
        <p:spPr/>
        <p:txBody>
          <a:bodyPr>
            <a:normAutofit fontScale="62500" lnSpcReduction="20000"/>
          </a:bodyPr>
          <a:lstStyle/>
          <a:p>
            <a:endParaRPr lang="tr-TR" dirty="0"/>
          </a:p>
          <a:p>
            <a:r>
              <a:rPr lang="tr-TR" b="1" dirty="0"/>
              <a:t>a) </a:t>
            </a:r>
            <a:r>
              <a:rPr lang="tr-TR" dirty="0"/>
              <a:t>Din Öğretimi Genel Müdürlüğüne bağlı </a:t>
            </a:r>
            <a:r>
              <a:rPr lang="tr-TR" b="1" dirty="0"/>
              <a:t>Anadolu İmam Hatip Liseleri </a:t>
            </a:r>
            <a:r>
              <a:rPr lang="tr-TR" dirty="0"/>
              <a:t>(Tablo–1) , </a:t>
            </a:r>
          </a:p>
          <a:p>
            <a:r>
              <a:rPr lang="tr-TR" b="1" dirty="0"/>
              <a:t>b) </a:t>
            </a:r>
            <a:r>
              <a:rPr lang="tr-TR" dirty="0"/>
              <a:t>Mesleki ve Teknik Eğitim Genel Müdürlüğüne bağlı </a:t>
            </a:r>
            <a:r>
              <a:rPr lang="tr-TR" b="1" dirty="0"/>
              <a:t>Mesleki ve Teknik Anadolu Liseleri </a:t>
            </a:r>
            <a:endParaRPr lang="tr-TR" dirty="0"/>
          </a:p>
          <a:p>
            <a:r>
              <a:rPr lang="tr-TR" dirty="0"/>
              <a:t>(Tablo2), </a:t>
            </a:r>
          </a:p>
          <a:p>
            <a:r>
              <a:rPr lang="tr-TR" b="1" dirty="0"/>
              <a:t>c) </a:t>
            </a:r>
            <a:r>
              <a:rPr lang="tr-TR" dirty="0"/>
              <a:t>Mesleki ve Teknik Eğitim Genel Müdürlüğüne bağlı </a:t>
            </a:r>
            <a:r>
              <a:rPr lang="tr-TR" b="1" dirty="0"/>
              <a:t>Çok Programlı Anadolu Liseleri </a:t>
            </a:r>
            <a:endParaRPr lang="tr-TR" dirty="0"/>
          </a:p>
          <a:p>
            <a:r>
              <a:rPr lang="tr-TR" dirty="0"/>
              <a:t>(Tablo–3), </a:t>
            </a:r>
          </a:p>
          <a:p>
            <a:r>
              <a:rPr lang="tr-TR" b="1" dirty="0"/>
              <a:t>ç) </a:t>
            </a:r>
            <a:r>
              <a:rPr lang="tr-TR" dirty="0"/>
              <a:t>Mesleki ve Teknik Eğitim Genel Müdürlüğüne bağlı </a:t>
            </a:r>
            <a:r>
              <a:rPr lang="tr-TR" b="1" dirty="0"/>
              <a:t>Mesleki Eğitim Merkezleri ile Mesleki ve Teknik Eğitim Merkezleri </a:t>
            </a:r>
            <a:r>
              <a:rPr lang="tr-TR" dirty="0"/>
              <a:t>(Tablo–4) </a:t>
            </a:r>
          </a:p>
          <a:p>
            <a:r>
              <a:rPr lang="nb-NO" b="1" dirty="0"/>
              <a:t>d) </a:t>
            </a:r>
            <a:r>
              <a:rPr lang="nb-NO" dirty="0"/>
              <a:t>Ortaöğretim Genel Müdürlüğüne bağlı </a:t>
            </a:r>
            <a:r>
              <a:rPr lang="nb-NO" b="1" dirty="0"/>
              <a:t>Fen Liseleri ve Sosyal Bilimler Liseleri </a:t>
            </a:r>
            <a:r>
              <a:rPr lang="nb-NO" dirty="0"/>
              <a:t>(Tablo–5), </a:t>
            </a:r>
            <a:endParaRPr lang="tr-TR" dirty="0"/>
          </a:p>
          <a:p>
            <a:r>
              <a:rPr lang="tr-TR" b="1" dirty="0"/>
              <a:t>e) </a:t>
            </a:r>
            <a:r>
              <a:rPr lang="tr-TR" dirty="0"/>
              <a:t>Ortaöğretim Genel Müdürlüğüne bağlı </a:t>
            </a:r>
            <a:r>
              <a:rPr lang="tr-TR" b="1" dirty="0"/>
              <a:t>Anadolu Liseleri </a:t>
            </a:r>
            <a:r>
              <a:rPr lang="tr-TR" dirty="0"/>
              <a:t>(Tablo–6), </a:t>
            </a:r>
          </a:p>
          <a:p>
            <a:r>
              <a:rPr lang="tr-TR" b="1" dirty="0"/>
              <a:t>f) </a:t>
            </a:r>
            <a:r>
              <a:rPr lang="tr-TR" dirty="0"/>
              <a:t>Özel Öğretim Kurumları Genel Müdürlüğüne bağlı ve </a:t>
            </a:r>
            <a:r>
              <a:rPr lang="tr-TR" b="1" dirty="0"/>
              <a:t>YEP sonucuna göre öğrenci alan özel okullar </a:t>
            </a:r>
            <a:r>
              <a:rPr lang="tr-TR" dirty="0"/>
              <a:t>(Tablo–7). </a:t>
            </a:r>
          </a:p>
        </p:txBody>
      </p:sp>
    </p:spTree>
    <p:extLst>
      <p:ext uri="{BB962C8B-B14F-4D97-AF65-F5344CB8AC3E}">
        <p14:creationId xmlns:p14="http://schemas.microsoft.com/office/powerpoint/2010/main" xmlns="" val="3162217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KAYIT İŞLEMLERİ </a:t>
            </a:r>
            <a:endParaRPr lang="tr-TR" dirty="0"/>
          </a:p>
        </p:txBody>
      </p:sp>
      <p:sp>
        <p:nvSpPr>
          <p:cNvPr id="3" name="İçerik Yer Tutucusu 2"/>
          <p:cNvSpPr>
            <a:spLocks noGrp="1"/>
          </p:cNvSpPr>
          <p:nvPr>
            <p:ph idx="1"/>
          </p:nvPr>
        </p:nvSpPr>
        <p:spPr/>
        <p:txBody>
          <a:bodyPr>
            <a:normAutofit fontScale="55000" lnSpcReduction="20000"/>
          </a:bodyPr>
          <a:lstStyle/>
          <a:p>
            <a:r>
              <a:rPr lang="tr-TR" dirty="0"/>
              <a:t>Kayıt işlemleri yerleştirme işlemleri ve esaslarına göre sistem üzerinden otomatik olarak yapılacaktır. </a:t>
            </a:r>
          </a:p>
          <a:p>
            <a:r>
              <a:rPr lang="tr-TR" dirty="0"/>
              <a:t>Pansiyonlu okulları kazanarak kayıtlarını yaptıran ve yatılı olarak öğrenim görmek isteyen öğrencilerden yatılı okuma şartlarını taşıyanlara, cinsiyetine uygun pansiyon bulunması hâlinde, yatılılık kontenjanı çerçevesinde Millî Eğitim Bakanlığına Bağlı Resmi Okullarda Yatılılık, Bursluluk, Sosyal Yardımlar ve Okul Pansiyonları Yönetmeliği hükümleri gereğince yatılı olarak öğrenim görme imkânı sağlanır. </a:t>
            </a:r>
          </a:p>
          <a:p>
            <a:r>
              <a:rPr lang="tr-TR" dirty="0"/>
              <a:t>Mesleki eğitim merkezlerine yerleştirilen öğrenciler çıraklık eğitimine başlayacakları iş yerleri ile yerleştirildikleri tarihten itibaren en geç 2 ay içinde sözleşme imzalayacaklardır. Sözleşme imzalamayanların kayıtları silinerek açık öğretim kurumlarına yönlendirilecektir. Pansiyonlarda paralı yatılı kalmak isteyen öğrenciler ise kontenjanlar ölçüsünde paralı yatılı kalabileceklerdir. </a:t>
            </a:r>
          </a:p>
          <a:p>
            <a:r>
              <a:rPr lang="tr-TR" dirty="0"/>
              <a:t>Açık Ortaöğretim Kurumlarına yerleştirilen öğrenciler, kesin kayıtlarını yaptırmak üzere </a:t>
            </a:r>
            <a:r>
              <a:rPr lang="tr-TR" b="1" dirty="0"/>
              <a:t>15 Eylül 2017 </a:t>
            </a:r>
            <a:r>
              <a:rPr lang="tr-TR" dirty="0"/>
              <a:t>tarihi mesai bitimine kadar Açık Ortaöğretim Kurumları irtibat bürolarına başvurmaları gerekmektedir. </a:t>
            </a:r>
          </a:p>
        </p:txBody>
      </p:sp>
    </p:spTree>
    <p:extLst>
      <p:ext uri="{BB962C8B-B14F-4D97-AF65-F5344CB8AC3E}">
        <p14:creationId xmlns:p14="http://schemas.microsoft.com/office/powerpoint/2010/main" xmlns="" val="2507790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260648"/>
            <a:ext cx="8208912" cy="6480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08107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60648"/>
            <a:ext cx="7848872" cy="6480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31013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İLETİŞİM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Tercih </a:t>
            </a:r>
            <a:r>
              <a:rPr lang="tr-TR" dirty="0" smtClean="0"/>
              <a:t>ve Yerleştirme İşlemleri  Telefon       : Ölçme, Değerlendirme ve Sınav Hizmetleri Genel Müdürlüğü          0 (312) 413 46 00 </a:t>
            </a:r>
          </a:p>
          <a:p>
            <a:r>
              <a:rPr lang="tr-TR" dirty="0" smtClean="0"/>
              <a:t> </a:t>
            </a:r>
          </a:p>
          <a:p>
            <a:r>
              <a:rPr lang="tr-TR" dirty="0" smtClean="0"/>
              <a:t>          MEB İletişim Merkezi  “Alo 147” </a:t>
            </a:r>
          </a:p>
          <a:p>
            <a:r>
              <a:rPr lang="tr-TR" dirty="0" smtClean="0"/>
              <a:t>Faks       : Ölçme, Değerlendirme ve Sınav Hizmetleri Genel Müdürlüğü          0 (312) 413 46 23                   Web Adresi: http://www.</a:t>
            </a:r>
            <a:r>
              <a:rPr lang="tr-TR" dirty="0" err="1" smtClean="0"/>
              <a:t>meb</a:t>
            </a:r>
            <a:r>
              <a:rPr lang="tr-TR" dirty="0" smtClean="0"/>
              <a:t>.gov.tr             https://e­okul.meb.gov.tr  </a:t>
            </a:r>
          </a:p>
          <a:p>
            <a:r>
              <a:rPr lang="tr-TR" dirty="0" smtClean="0"/>
              <a:t> </a:t>
            </a:r>
          </a:p>
          <a:p>
            <a:r>
              <a:rPr lang="tr-TR" dirty="0" smtClean="0"/>
              <a:t>E-Posta         : </a:t>
            </a:r>
            <a:r>
              <a:rPr lang="tr-TR" dirty="0" err="1" smtClean="0"/>
              <a:t>odsgm</a:t>
            </a:r>
            <a:r>
              <a:rPr lang="tr-TR" dirty="0" smtClean="0"/>
              <a:t>@</a:t>
            </a:r>
            <a:r>
              <a:rPr lang="tr-TR" dirty="0" err="1" smtClean="0"/>
              <a:t>meb</a:t>
            </a:r>
            <a:r>
              <a:rPr lang="tr-TR" dirty="0" smtClean="0"/>
              <a:t>.gov.tr </a:t>
            </a:r>
          </a:p>
          <a:p>
            <a:r>
              <a:rPr lang="tr-TR" dirty="0" smtClean="0"/>
              <a:t> </a:t>
            </a:r>
          </a:p>
          <a:p>
            <a:r>
              <a:rPr lang="tr-TR" dirty="0" smtClean="0"/>
              <a:t>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Buhara Ortaokulu iletişim Bilgileri</a:t>
            </a:r>
            <a:endParaRPr lang="tr-TR" dirty="0"/>
          </a:p>
        </p:txBody>
      </p:sp>
      <p:sp>
        <p:nvSpPr>
          <p:cNvPr id="3" name="İçerik Yer Tutucusu 2"/>
          <p:cNvSpPr>
            <a:spLocks noGrp="1"/>
          </p:cNvSpPr>
          <p:nvPr>
            <p:ph idx="1"/>
          </p:nvPr>
        </p:nvSpPr>
        <p:spPr/>
        <p:txBody>
          <a:bodyPr/>
          <a:lstStyle/>
          <a:p>
            <a:r>
              <a:rPr lang="tr-TR" dirty="0" smtClean="0">
                <a:hlinkClick r:id="rId2"/>
              </a:rPr>
              <a:t>Tel: 0322</a:t>
            </a:r>
            <a:r>
              <a:rPr lang="tr-TR" dirty="0" smtClean="0"/>
              <a:t> 234 0607</a:t>
            </a:r>
            <a:endParaRPr lang="tr-TR" dirty="0"/>
          </a:p>
        </p:txBody>
      </p:sp>
    </p:spTree>
    <p:extLst>
      <p:ext uri="{BB962C8B-B14F-4D97-AF65-F5344CB8AC3E}">
        <p14:creationId xmlns:p14="http://schemas.microsoft.com/office/powerpoint/2010/main" xmlns="" val="4179039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Okulumuz rehber öğretmenleri </a:t>
            </a:r>
          </a:p>
          <a:p>
            <a:r>
              <a:rPr lang="tr-TR" sz="4000" dirty="0" smtClean="0"/>
              <a:t>14-24 Temmuz tarihleri </a:t>
            </a:r>
          </a:p>
          <a:p>
            <a:r>
              <a:rPr lang="tr-TR" sz="4000" dirty="0" smtClean="0"/>
              <a:t>9.00-15.00 saatleri </a:t>
            </a:r>
          </a:p>
          <a:p>
            <a:pPr>
              <a:buNone/>
            </a:pPr>
            <a:r>
              <a:rPr lang="tr-TR" dirty="0" smtClean="0"/>
              <a:t> </a:t>
            </a:r>
            <a:r>
              <a:rPr lang="tr-TR" dirty="0" smtClean="0"/>
              <a:t>   arasında tercih işlemlerinde yardımcı olacaklardır. </a:t>
            </a:r>
          </a:p>
          <a:p>
            <a:r>
              <a:rPr lang="tr-TR" dirty="0" smtClean="0"/>
              <a:t>Teşekkürler.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5"/>
            <a:ext cx="8229600" cy="713234"/>
          </a:xfrm>
        </p:spPr>
        <p:txBody>
          <a:bodyPr>
            <a:normAutofit/>
          </a:bodyPr>
          <a:lstStyle/>
          <a:p>
            <a:r>
              <a:rPr lang="tr-TR" sz="2000" dirty="0"/>
              <a:t>O</a:t>
            </a:r>
            <a:r>
              <a:rPr lang="tr-TR" sz="2000" dirty="0" smtClean="0"/>
              <a:t>RTAÖĞRETİM </a:t>
            </a:r>
            <a:r>
              <a:rPr lang="tr-TR" sz="2000" dirty="0"/>
              <a:t>KURUMLARI TERCİH VE YERLEŞTİRME TAKVİMİ </a:t>
            </a:r>
          </a:p>
        </p:txBody>
      </p:sp>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836713"/>
            <a:ext cx="8568951" cy="5935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99330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smtClean="0"/>
              <a:t/>
            </a:r>
            <a:br>
              <a:rPr lang="tr-TR" smtClean="0"/>
            </a:br>
            <a:r>
              <a:rPr lang="tr-TR" smtClean="0"/>
              <a:t/>
            </a:r>
            <a:br>
              <a:rPr lang="tr-TR" smtClean="0"/>
            </a:br>
            <a:endParaRPr lang="tr-TR" dirty="0"/>
          </a:p>
        </p:txBody>
      </p:sp>
      <p:sp>
        <p:nvSpPr>
          <p:cNvPr id="3" name="Alt Başlık 2"/>
          <p:cNvSpPr>
            <a:spLocks noGrp="1"/>
          </p:cNvSpPr>
          <p:nvPr>
            <p:ph type="subTitle" idx="1"/>
          </p:nvPr>
        </p:nvSpPr>
        <p:spPr/>
        <p:txBody>
          <a:bodyPr/>
          <a:lstStyle/>
          <a:p>
            <a:endParaRPr lang="tr-TR" smtClean="0"/>
          </a:p>
          <a:p>
            <a:endParaRPr lang="tr-TR" smtClean="0"/>
          </a:p>
          <a:p>
            <a:endParaRPr lang="tr-TR" dirty="0" smtClean="0"/>
          </a:p>
        </p:txBody>
      </p:sp>
      <p:cxnSp>
        <p:nvCxnSpPr>
          <p:cNvPr id="8" name="Düz Ok Bağlayıcısı 7"/>
          <p:cNvCxnSpPr/>
          <p:nvPr/>
        </p:nvCxnSpPr>
        <p:spPr>
          <a:xfrm>
            <a:off x="5652120" y="2636912"/>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3" y="116632"/>
            <a:ext cx="8784976" cy="6741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19475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t>
            </a:r>
            <a:r>
              <a:rPr lang="tr-TR" b="1" dirty="0"/>
              <a:t>Özel Öğretim Kurumları Genel Müdürlüğüne bağlı özel okullar</a:t>
            </a:r>
            <a:endParaRPr lang="tr-TR" dirty="0"/>
          </a:p>
        </p:txBody>
      </p:sp>
      <p:sp>
        <p:nvSpPr>
          <p:cNvPr id="3" name="İçerik Yer Tutucusu 2"/>
          <p:cNvSpPr>
            <a:spLocks noGrp="1"/>
          </p:cNvSpPr>
          <p:nvPr>
            <p:ph idx="1"/>
          </p:nvPr>
        </p:nvSpPr>
        <p:spPr/>
        <p:txBody>
          <a:bodyPr>
            <a:normAutofit fontScale="77500" lnSpcReduction="20000"/>
          </a:bodyPr>
          <a:lstStyle/>
          <a:p>
            <a:endParaRPr lang="tr-TR" dirty="0"/>
          </a:p>
          <a:p>
            <a:r>
              <a:rPr lang="tr-TR" dirty="0" smtClean="0"/>
              <a:t>2017–2018 </a:t>
            </a:r>
            <a:r>
              <a:rPr lang="tr-TR" dirty="0"/>
              <a:t>öğretim yılı için </a:t>
            </a:r>
            <a:r>
              <a:rPr lang="tr-TR" b="1" dirty="0">
                <a:solidFill>
                  <a:srgbClr val="FF0000"/>
                </a:solidFill>
              </a:rPr>
              <a:t>özel okullar</a:t>
            </a:r>
            <a:r>
              <a:rPr lang="tr-TR" dirty="0"/>
              <a:t>, kendi yönetmeliklerinde belirledikleri puan hesaplama sistemine göre </a:t>
            </a:r>
            <a:r>
              <a:rPr lang="tr-TR" b="1" dirty="0"/>
              <a:t>30 Haziran – 13 Temmuz 2017 </a:t>
            </a:r>
            <a:r>
              <a:rPr lang="tr-TR" dirty="0"/>
              <a:t>tarihleri arasında kayıt işlemlerini yapabilecektir. Yerleştirme sonuçları aynı öğretim yılı için geçerli olacaktır. Kayıt işlemini yapan bu öğrencilere tercih ekranı açılmayacaktır. Ancak tercih süresi içerisinde kayıtlarını iptal ettirmeleri durumunda tercihte bulunabilecektir. Ayrıca bu öğrenciler okul değiştirmek isterlerse bu işlem nakil döneminde, nakil şartlarını taşıyan öğrenciler için mümkün olabilecektir. </a:t>
            </a:r>
          </a:p>
        </p:txBody>
      </p:sp>
    </p:spTree>
    <p:extLst>
      <p:ext uri="{BB962C8B-B14F-4D97-AF65-F5344CB8AC3E}">
        <p14:creationId xmlns:p14="http://schemas.microsoft.com/office/powerpoint/2010/main" xmlns="" val="1517045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333870"/>
          </a:xfrm>
        </p:spPr>
        <p:txBody>
          <a:bodyPr>
            <a:normAutofit fontScale="90000"/>
          </a:bodyPr>
          <a:lstStyle/>
          <a:p>
            <a:r>
              <a:rPr lang="tr-TR" sz="4400" dirty="0" smtClean="0"/>
              <a:t/>
            </a:r>
            <a:br>
              <a:rPr lang="tr-TR" sz="4400" dirty="0" smtClean="0"/>
            </a:br>
            <a:r>
              <a:rPr lang="tr-TR" sz="4400" dirty="0" smtClean="0"/>
              <a:t>MESLEK </a:t>
            </a:r>
            <a:r>
              <a:rPr lang="tr-TR" sz="4400" dirty="0" smtClean="0"/>
              <a:t>LİSESİ TERCİH EDECEK ÖĞRENCİLERİN</a:t>
            </a:r>
            <a:br>
              <a:rPr lang="tr-TR" sz="4400" dirty="0" smtClean="0"/>
            </a:br>
            <a:endParaRPr lang="tr-TR" dirty="0"/>
          </a:p>
        </p:txBody>
      </p:sp>
      <p:sp>
        <p:nvSpPr>
          <p:cNvPr id="3" name="2 İçerik Yer Tutucusu"/>
          <p:cNvSpPr>
            <a:spLocks noGrp="1"/>
          </p:cNvSpPr>
          <p:nvPr>
            <p:ph idx="1"/>
          </p:nvPr>
        </p:nvSpPr>
        <p:spPr/>
        <p:txBody>
          <a:bodyPr/>
          <a:lstStyle/>
          <a:p>
            <a:pPr>
              <a:buNone/>
            </a:pPr>
            <a:r>
              <a:rPr lang="tr-TR" sz="3600" b="1" dirty="0" smtClean="0"/>
              <a:t>Tematik </a:t>
            </a:r>
            <a:r>
              <a:rPr lang="tr-TR" sz="3600" b="1" dirty="0" smtClean="0"/>
              <a:t>Mesleki ve Teknik Anadolu Liseleri, </a:t>
            </a:r>
            <a:r>
              <a:rPr lang="tr-TR" sz="3600" dirty="0" smtClean="0"/>
              <a:t>İLE </a:t>
            </a:r>
            <a:r>
              <a:rPr lang="tr-TR" sz="3600" dirty="0" smtClean="0"/>
              <a:t>İLGİLİ ALANI DİKKATLİ BİR ŞEKİLDE OKUYUP ARAŞTIRMALARI RİCA OLUNUR.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r>
              <a:rPr lang="tr-TR" b="1" dirty="0"/>
              <a:t>Tematik Mesleki ve Teknik Anadolu Liseleri, </a:t>
            </a:r>
            <a:endParaRPr lang="tr-TR" dirty="0"/>
          </a:p>
        </p:txBody>
      </p:sp>
      <p:sp>
        <p:nvSpPr>
          <p:cNvPr id="3" name="İçerik Yer Tutucusu 2"/>
          <p:cNvSpPr>
            <a:spLocks noGrp="1"/>
          </p:cNvSpPr>
          <p:nvPr>
            <p:ph idx="1"/>
          </p:nvPr>
        </p:nvSpPr>
        <p:spPr/>
        <p:txBody>
          <a:bodyPr>
            <a:normAutofit fontScale="92500" lnSpcReduction="20000"/>
          </a:bodyPr>
          <a:lstStyle/>
          <a:p>
            <a:endParaRPr lang="tr-TR" dirty="0"/>
          </a:p>
          <a:p>
            <a:r>
              <a:rPr lang="tr-TR" dirty="0" smtClean="0"/>
              <a:t>25.08.2011 </a:t>
            </a:r>
            <a:r>
              <a:rPr lang="tr-TR" dirty="0"/>
              <a:t>tarihli ve 652 sayılı Millî Eğitim Bakanlığının Teşkilat ve Görevleri Hakkında Kanun Hükmünde Kararnamenin 37 </a:t>
            </a:r>
            <a:r>
              <a:rPr lang="tr-TR" dirty="0" err="1"/>
              <a:t>nci</a:t>
            </a:r>
            <a:r>
              <a:rPr lang="tr-TR" dirty="0"/>
              <a:t> maddesinin dokuzuncu fıkrası kapsamında bir meslek alanında pilot uygulama olarak belirli eğitim reformu ve programları uygulamak ve faaliyet göstermek üzere açılan mesleki ve teknik Anadolu liseleridir. </a:t>
            </a:r>
            <a:r>
              <a:rPr lang="tr-TR" dirty="0" smtClean="0">
                <a:solidFill>
                  <a:srgbClr val="C00000"/>
                </a:solidFill>
              </a:rPr>
              <a:t>Tematik </a:t>
            </a:r>
            <a:r>
              <a:rPr lang="tr-TR" dirty="0" smtClean="0"/>
              <a:t>Mesleki ve Teknik Anadolu Liselerine </a:t>
            </a:r>
            <a:r>
              <a:rPr lang="tr-TR" b="1" dirty="0" smtClean="0">
                <a:solidFill>
                  <a:schemeClr val="accent2">
                    <a:lumMod val="75000"/>
                  </a:schemeClr>
                </a:solidFill>
              </a:rPr>
              <a:t>tercih </a:t>
            </a:r>
            <a:r>
              <a:rPr lang="tr-TR" b="1" dirty="0">
                <a:solidFill>
                  <a:schemeClr val="accent2">
                    <a:lumMod val="75000"/>
                  </a:schemeClr>
                </a:solidFill>
              </a:rPr>
              <a:t>başvuruları doğrudan okul müdürlüklerine yapılacaktır. </a:t>
            </a:r>
          </a:p>
        </p:txBody>
      </p:sp>
    </p:spTree>
    <p:extLst>
      <p:ext uri="{BB962C8B-B14F-4D97-AF65-F5344CB8AC3E}">
        <p14:creationId xmlns:p14="http://schemas.microsoft.com/office/powerpoint/2010/main" xmlns="" val="1084415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92088"/>
          </a:xfrm>
        </p:spPr>
        <p:txBody>
          <a:bodyPr>
            <a:normAutofit fontScale="90000"/>
          </a:bodyPr>
          <a:lstStyle/>
          <a:p>
            <a:r>
              <a:rPr lang="tr-TR" dirty="0"/>
              <a:t/>
            </a:r>
            <a:br>
              <a:rPr lang="tr-TR" dirty="0"/>
            </a:br>
            <a:r>
              <a:rPr lang="tr-TR" sz="2700" dirty="0"/>
              <a:t> Tematik Mesleki ve Teknik Anadolu Liselerinde aşağıdaki şekilde uygulama yapılır. </a:t>
            </a:r>
            <a:br>
              <a:rPr lang="tr-TR" sz="2700" dirty="0"/>
            </a:br>
            <a:endParaRPr lang="tr-TR" sz="2700" dirty="0"/>
          </a:p>
        </p:txBody>
      </p:sp>
      <p:sp>
        <p:nvSpPr>
          <p:cNvPr id="3" name="İçerik Yer Tutucusu 2"/>
          <p:cNvSpPr>
            <a:spLocks noGrp="1"/>
          </p:cNvSpPr>
          <p:nvPr>
            <p:ph idx="1"/>
          </p:nvPr>
        </p:nvSpPr>
        <p:spPr/>
        <p:txBody>
          <a:bodyPr>
            <a:normAutofit fontScale="92500"/>
          </a:bodyPr>
          <a:lstStyle/>
          <a:p>
            <a:r>
              <a:rPr lang="tr-TR" b="1" dirty="0"/>
              <a:t>a) </a:t>
            </a:r>
            <a:r>
              <a:rPr lang="tr-TR" dirty="0"/>
              <a:t>İl/ilçe milli eğitim müdürlüklerince, bünyesinde uygulanacak meslek alanı ile ilgili orta ve büyük ölçekli işletmeler ve/veya bu işletmelerin temsilcisi olan kurum ve kuruluşlarla öğrencilerin işletmede beceri eğitimi ve stajı, mezuniyet sonrası istihdamları, öğretmenlerin mesleki gelişimleri, eğitim ortamlarının iyileştirilmesi vb. konuları içeren en az on yıl süreli iş birliği protokolleri yapılır. </a:t>
            </a:r>
          </a:p>
        </p:txBody>
      </p:sp>
    </p:spTree>
    <p:extLst>
      <p:ext uri="{BB962C8B-B14F-4D97-AF65-F5344CB8AC3E}">
        <p14:creationId xmlns:p14="http://schemas.microsoft.com/office/powerpoint/2010/main" xmlns="" val="740015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306</TotalTime>
  <Words>2326</Words>
  <Application>Microsoft Office PowerPoint</Application>
  <PresentationFormat>Ekran Gösterisi (4:3)</PresentationFormat>
  <Paragraphs>123</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Canlı</vt:lpstr>
      <vt:lpstr>Buhara Ortaokulu</vt:lpstr>
      <vt:lpstr>TERCİH İŞLEMLERİNİN YAPILACAĞI YERLER </vt:lpstr>
      <vt:lpstr> İLETİŞİM  </vt:lpstr>
      <vt:lpstr>ORTAÖĞRETİM KURUMLARI TERCİH VE YERLEŞTİRME TAKVİMİ </vt:lpstr>
      <vt:lpstr>  </vt:lpstr>
      <vt:lpstr> Özel Öğretim Kurumları Genel Müdürlüğüne bağlı özel okullar</vt:lpstr>
      <vt:lpstr> MESLEK LİSESİ TERCİH EDECEK ÖĞRENCİLERİN </vt:lpstr>
      <vt:lpstr> Tematik Mesleki ve Teknik Anadolu Liseleri, </vt:lpstr>
      <vt:lpstr>  Tematik Mesleki ve Teknik Anadolu Liselerinde aşağıdaki şekilde uygulama yapılır.  </vt:lpstr>
      <vt:lpstr> Tematik Mesleki ve Teknik Anadolu Liselerinde aşağıdaki şekilde uygulama yapılır.  </vt:lpstr>
      <vt:lpstr>  Mesleki Eğitim Merkezleri  </vt:lpstr>
      <vt:lpstr> Güzel Sanatlar Lisesi, Spor Lisesi, Klasik Sanatlar ve Musiki, Görsel Sanatlar ve Spor Programı/Projesi Uygulayan Anadolu İmam Hatip Liselerine</vt:lpstr>
      <vt:lpstr>TERCİH İŞLEMLERİ </vt:lpstr>
      <vt:lpstr>TERCİH İŞLEMLERİ </vt:lpstr>
      <vt:lpstr>TERCİH İŞLEMLERİ </vt:lpstr>
      <vt:lpstr>TERCİH İŞLEMLERİ </vt:lpstr>
      <vt:lpstr>Slayt 17</vt:lpstr>
      <vt:lpstr>Slayt 18</vt:lpstr>
      <vt:lpstr>Slayt 19</vt:lpstr>
      <vt:lpstr>YERLEŞTİRME İŞLEMLERİ  </vt:lpstr>
      <vt:lpstr>YERLEŞTİRME İŞLEMLERİ </vt:lpstr>
      <vt:lpstr>YERLEŞTİRME ESASLARI </vt:lpstr>
      <vt:lpstr>YERLEŞTİRME ESASLARI </vt:lpstr>
      <vt:lpstr>YERLEŞTİRME SONUÇLARININ AÇIKLANMASI </vt:lpstr>
      <vt:lpstr>OKUL ADLARI VE TERCİH KODLARI  </vt:lpstr>
      <vt:lpstr>OKUL ADLARI VE TERCİH KODLARI </vt:lpstr>
      <vt:lpstr>KAYIT İŞLEMLERİ </vt:lpstr>
      <vt:lpstr>Slayt 28</vt:lpstr>
      <vt:lpstr>Slayt 29</vt:lpstr>
      <vt:lpstr>Buhara Ortaokulu iletişim Bilgileri</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BAŞARILI ÇOCUK EĞİTİMİNDE AİLENİN ROLÜ</dc:title>
  <dc:creator>rehberlik</dc:creator>
  <cp:lastModifiedBy>AYNAL</cp:lastModifiedBy>
  <cp:revision>30</cp:revision>
  <cp:lastPrinted>2017-05-10T07:34:45Z</cp:lastPrinted>
  <dcterms:created xsi:type="dcterms:W3CDTF">2017-04-07T11:33:39Z</dcterms:created>
  <dcterms:modified xsi:type="dcterms:W3CDTF">2017-07-01T07:26:02Z</dcterms:modified>
</cp:coreProperties>
</file>